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3" r:id="rId3"/>
    <p:sldId id="258" r:id="rId4"/>
    <p:sldId id="262" r:id="rId5"/>
    <p:sldId id="259" r:id="rId6"/>
    <p:sldId id="260" r:id="rId7"/>
    <p:sldId id="261" r:id="rId8"/>
    <p:sldId id="264" r:id="rId9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8" autoAdjust="0"/>
    <p:restoredTop sz="94660"/>
  </p:normalViewPr>
  <p:slideViewPr>
    <p:cSldViewPr>
      <p:cViewPr>
        <p:scale>
          <a:sx n="94" d="100"/>
          <a:sy n="94" d="100"/>
        </p:scale>
        <p:origin x="-88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9FA2F-DB35-4D6B-8DF5-9FE4F8D51D91}" type="doc">
      <dgm:prSet loTypeId="urn:diagrams.loki3.com/TabbedArc+Icon" loCatId="relationship" qsTypeId="urn:microsoft.com/office/officeart/2005/8/quickstyle/simple1" qsCatId="simple" csTypeId="urn:microsoft.com/office/officeart/2005/8/colors/colorful5" csCatId="colorful" phldr="1"/>
      <dgm:spPr/>
    </dgm:pt>
    <dgm:pt modelId="{159B4540-4F8A-40E9-81CB-052EADBA6673}">
      <dgm:prSet phldrT="[Text]"/>
      <dgm:spPr>
        <a:solidFill>
          <a:srgbClr val="FFFF0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UKIP voter</a:t>
          </a:r>
          <a:endParaRPr lang="en-GB" dirty="0">
            <a:solidFill>
              <a:schemeClr val="tx1"/>
            </a:solidFill>
          </a:endParaRPr>
        </a:p>
      </dgm:t>
    </dgm:pt>
    <dgm:pt modelId="{0D047001-38C2-4F7B-AED0-6DCEBF1A76D6}" type="parTrans" cxnId="{EC8E79FD-5045-4178-ACB7-D0673B9B601E}">
      <dgm:prSet/>
      <dgm:spPr/>
      <dgm:t>
        <a:bodyPr/>
        <a:lstStyle/>
        <a:p>
          <a:endParaRPr lang="en-GB"/>
        </a:p>
      </dgm:t>
    </dgm:pt>
    <dgm:pt modelId="{45F808CF-D00A-449B-928B-4EE752585374}" type="sibTrans" cxnId="{EC8E79FD-5045-4178-ACB7-D0673B9B601E}">
      <dgm:prSet/>
      <dgm:spPr/>
      <dgm:t>
        <a:bodyPr/>
        <a:lstStyle/>
        <a:p>
          <a:endParaRPr lang="en-GB"/>
        </a:p>
      </dgm:t>
    </dgm:pt>
    <dgm:pt modelId="{20C8A858-5995-485E-8EC2-B244F8986C5E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EDL activist</a:t>
          </a:r>
          <a:endParaRPr lang="en-GB" dirty="0">
            <a:solidFill>
              <a:schemeClr val="tx1"/>
            </a:solidFill>
          </a:endParaRPr>
        </a:p>
      </dgm:t>
    </dgm:pt>
    <dgm:pt modelId="{919F76F9-A735-4C34-BDF0-FFBE0DBE9D08}" type="parTrans" cxnId="{ADF6DCB9-2565-43FA-B7D0-85BA8843038A}">
      <dgm:prSet/>
      <dgm:spPr/>
      <dgm:t>
        <a:bodyPr/>
        <a:lstStyle/>
        <a:p>
          <a:endParaRPr lang="en-GB"/>
        </a:p>
      </dgm:t>
    </dgm:pt>
    <dgm:pt modelId="{A7DDBFC4-01CA-4123-9F5B-5DB9CE0107CB}" type="sibTrans" cxnId="{ADF6DCB9-2565-43FA-B7D0-85BA8843038A}">
      <dgm:prSet/>
      <dgm:spPr/>
      <dgm:t>
        <a:bodyPr/>
        <a:lstStyle/>
        <a:p>
          <a:endParaRPr lang="en-GB"/>
        </a:p>
      </dgm:t>
    </dgm:pt>
    <dgm:pt modelId="{7085BCD9-954C-4010-A158-31487E12E4CC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err="1" smtClean="0">
              <a:solidFill>
                <a:schemeClr val="tx1"/>
              </a:solidFill>
            </a:rPr>
            <a:t>NeoNazi</a:t>
          </a:r>
          <a:r>
            <a:rPr lang="en-GB" dirty="0" smtClean="0">
              <a:solidFill>
                <a:schemeClr val="tx1"/>
              </a:solidFill>
            </a:rPr>
            <a:t> terrorist</a:t>
          </a:r>
          <a:endParaRPr lang="en-GB" dirty="0">
            <a:solidFill>
              <a:schemeClr val="tx1"/>
            </a:solidFill>
          </a:endParaRPr>
        </a:p>
      </dgm:t>
    </dgm:pt>
    <dgm:pt modelId="{62481C12-A084-4812-870F-09A1AF40F94E}" type="parTrans" cxnId="{89AC6CF3-E1CC-4780-8A86-909490B53427}">
      <dgm:prSet/>
      <dgm:spPr/>
      <dgm:t>
        <a:bodyPr/>
        <a:lstStyle/>
        <a:p>
          <a:endParaRPr lang="en-GB"/>
        </a:p>
      </dgm:t>
    </dgm:pt>
    <dgm:pt modelId="{F949EFF2-3D72-4472-AAF3-D444E8879030}" type="sibTrans" cxnId="{89AC6CF3-E1CC-4780-8A86-909490B53427}">
      <dgm:prSet/>
      <dgm:spPr/>
      <dgm:t>
        <a:bodyPr/>
        <a:lstStyle/>
        <a:p>
          <a:endParaRPr lang="en-GB"/>
        </a:p>
      </dgm:t>
    </dgm:pt>
    <dgm:pt modelId="{1CE6B80E-A67E-4BD2-ACD5-8705596340FE}" type="pres">
      <dgm:prSet presAssocID="{7D89FA2F-DB35-4D6B-8DF5-9FE4F8D51D91}" presName="Name0" presStyleCnt="0">
        <dgm:presLayoutVars>
          <dgm:dir/>
          <dgm:resizeHandles val="exact"/>
        </dgm:presLayoutVars>
      </dgm:prSet>
      <dgm:spPr/>
    </dgm:pt>
    <dgm:pt modelId="{44C97025-BC4B-4EAA-BFAB-1CD5CD1F7575}" type="pres">
      <dgm:prSet presAssocID="{159B4540-4F8A-40E9-81CB-052EADBA6673}" presName="twoplus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7FD35B-6139-44C1-ABB9-968BAC73FB18}" type="pres">
      <dgm:prSet presAssocID="{20C8A858-5995-485E-8EC2-B244F8986C5E}" presName="twoplu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26ABB4-0063-4470-A331-2CA8DF7FC70A}" type="pres">
      <dgm:prSet presAssocID="{7085BCD9-954C-4010-A158-31487E12E4CC}" presName="twoplu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AA80DB8-9D6A-4EAD-88AE-1A039622692C}" type="presOf" srcId="{7D89FA2F-DB35-4D6B-8DF5-9FE4F8D51D91}" destId="{1CE6B80E-A67E-4BD2-ACD5-8705596340FE}" srcOrd="0" destOrd="0" presId="urn:diagrams.loki3.com/TabbedArc+Icon"/>
    <dgm:cxn modelId="{ADF6DCB9-2565-43FA-B7D0-85BA8843038A}" srcId="{7D89FA2F-DB35-4D6B-8DF5-9FE4F8D51D91}" destId="{20C8A858-5995-485E-8EC2-B244F8986C5E}" srcOrd="1" destOrd="0" parTransId="{919F76F9-A735-4C34-BDF0-FFBE0DBE9D08}" sibTransId="{A7DDBFC4-01CA-4123-9F5B-5DB9CE0107CB}"/>
    <dgm:cxn modelId="{89AC6CF3-E1CC-4780-8A86-909490B53427}" srcId="{7D89FA2F-DB35-4D6B-8DF5-9FE4F8D51D91}" destId="{7085BCD9-954C-4010-A158-31487E12E4CC}" srcOrd="2" destOrd="0" parTransId="{62481C12-A084-4812-870F-09A1AF40F94E}" sibTransId="{F949EFF2-3D72-4472-AAF3-D444E8879030}"/>
    <dgm:cxn modelId="{F69258CC-7E8E-46F2-908C-EA80B213E39A}" type="presOf" srcId="{7085BCD9-954C-4010-A158-31487E12E4CC}" destId="{B326ABB4-0063-4470-A331-2CA8DF7FC70A}" srcOrd="0" destOrd="0" presId="urn:diagrams.loki3.com/TabbedArc+Icon"/>
    <dgm:cxn modelId="{59C21954-BC82-4DB5-AC0F-40D355642FDC}" type="presOf" srcId="{159B4540-4F8A-40E9-81CB-052EADBA6673}" destId="{44C97025-BC4B-4EAA-BFAB-1CD5CD1F7575}" srcOrd="0" destOrd="0" presId="urn:diagrams.loki3.com/TabbedArc+Icon"/>
    <dgm:cxn modelId="{EC8E79FD-5045-4178-ACB7-D0673B9B601E}" srcId="{7D89FA2F-DB35-4D6B-8DF5-9FE4F8D51D91}" destId="{159B4540-4F8A-40E9-81CB-052EADBA6673}" srcOrd="0" destOrd="0" parTransId="{0D047001-38C2-4F7B-AED0-6DCEBF1A76D6}" sibTransId="{45F808CF-D00A-449B-928B-4EE752585374}"/>
    <dgm:cxn modelId="{0E7C05E4-3A02-4A7B-AA12-CE2DEA91FEE5}" type="presOf" srcId="{20C8A858-5995-485E-8EC2-B244F8986C5E}" destId="{757FD35B-6139-44C1-ABB9-968BAC73FB18}" srcOrd="0" destOrd="0" presId="urn:diagrams.loki3.com/TabbedArc+Icon"/>
    <dgm:cxn modelId="{34231F7D-34E9-458F-8F56-D0748E0286D5}" type="presParOf" srcId="{1CE6B80E-A67E-4BD2-ACD5-8705596340FE}" destId="{44C97025-BC4B-4EAA-BFAB-1CD5CD1F7575}" srcOrd="0" destOrd="0" presId="urn:diagrams.loki3.com/TabbedArc+Icon"/>
    <dgm:cxn modelId="{047CCF4D-E476-4428-83AF-74947814AE3C}" type="presParOf" srcId="{1CE6B80E-A67E-4BD2-ACD5-8705596340FE}" destId="{757FD35B-6139-44C1-ABB9-968BAC73FB18}" srcOrd="1" destOrd="0" presId="urn:diagrams.loki3.com/TabbedArc+Icon"/>
    <dgm:cxn modelId="{24AEDBF6-915A-4328-8353-C124722E29E5}" type="presParOf" srcId="{1CE6B80E-A67E-4BD2-ACD5-8705596340FE}" destId="{B326ABB4-0063-4470-A331-2CA8DF7FC70A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958CC8-8E86-4EBA-A2D3-BCEBED2061B4}" type="doc">
      <dgm:prSet loTypeId="urn:microsoft.com/office/officeart/2005/8/layout/hList7#1" loCatId="list" qsTypeId="urn:microsoft.com/office/officeart/2005/8/quickstyle/simple1" qsCatId="simple" csTypeId="urn:microsoft.com/office/officeart/2005/8/colors/colorful5" csCatId="colorful" phldr="1"/>
      <dgm:spPr/>
    </dgm:pt>
    <dgm:pt modelId="{F677B2CB-FF95-4E70-8430-AC366ACF3983}" type="pres">
      <dgm:prSet presAssocID="{D0958CC8-8E86-4EBA-A2D3-BCEBED2061B4}" presName="Name0" presStyleCnt="0">
        <dgm:presLayoutVars>
          <dgm:dir/>
          <dgm:resizeHandles val="exact"/>
        </dgm:presLayoutVars>
      </dgm:prSet>
      <dgm:spPr/>
    </dgm:pt>
    <dgm:pt modelId="{48ED7CCC-2AE6-4B0A-B6B7-5EC9352F61E7}" type="pres">
      <dgm:prSet presAssocID="{D0958CC8-8E86-4EBA-A2D3-BCEBED2061B4}" presName="fgShape" presStyleLbl="fgShp" presStyleIdx="0" presStyleCnt="1"/>
      <dgm:spPr/>
    </dgm:pt>
    <dgm:pt modelId="{B29A50A3-384B-4AE5-81F5-B20029A61298}" type="pres">
      <dgm:prSet presAssocID="{D0958CC8-8E86-4EBA-A2D3-BCEBED2061B4}" presName="linComp" presStyleCnt="0"/>
      <dgm:spPr/>
    </dgm:pt>
  </dgm:ptLst>
  <dgm:cxnLst>
    <dgm:cxn modelId="{BD2BC084-D2C3-47A2-A28C-271AC41FBC58}" type="presOf" srcId="{D0958CC8-8E86-4EBA-A2D3-BCEBED2061B4}" destId="{F677B2CB-FF95-4E70-8430-AC366ACF3983}" srcOrd="0" destOrd="0" presId="urn:microsoft.com/office/officeart/2005/8/layout/hList7#1"/>
    <dgm:cxn modelId="{B3717CF1-157E-4354-8750-B2438A00231F}" type="presParOf" srcId="{F677B2CB-FF95-4E70-8430-AC366ACF3983}" destId="{48ED7CCC-2AE6-4B0A-B6B7-5EC9352F61E7}" srcOrd="0" destOrd="0" presId="urn:microsoft.com/office/officeart/2005/8/layout/hList7#1"/>
    <dgm:cxn modelId="{E645DDF5-C074-4D02-861D-BA996499454A}" type="presParOf" srcId="{F677B2CB-FF95-4E70-8430-AC366ACF3983}" destId="{B29A50A3-384B-4AE5-81F5-B20029A61298}" srcOrd="1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4B2C00-B808-4C5C-B7E1-5732F8C5E454}" type="doc">
      <dgm:prSet loTypeId="urn:diagrams.loki3.com/TabbedArc+Icon" loCatId="relationship" qsTypeId="urn:microsoft.com/office/officeart/2005/8/quickstyle/simple1" qsCatId="simple" csTypeId="urn:microsoft.com/office/officeart/2005/8/colors/colorful5" csCatId="colorful" phldr="1"/>
      <dgm:spPr/>
    </dgm:pt>
    <dgm:pt modelId="{7489480A-242C-4873-824F-3331F08E1A76}">
      <dgm:prSet phldrT="[Text]"/>
      <dgm:spPr>
        <a:solidFill>
          <a:srgbClr val="FFFF0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Concern with anti-Muslim prejudice</a:t>
          </a:r>
          <a:endParaRPr lang="en-GB" dirty="0">
            <a:solidFill>
              <a:schemeClr val="tx1"/>
            </a:solidFill>
          </a:endParaRPr>
        </a:p>
      </dgm:t>
    </dgm:pt>
    <dgm:pt modelId="{7FFC8FB5-C0C3-4736-849A-78162F173FE0}" type="parTrans" cxnId="{8760A086-1238-4708-B9FE-473216C323FA}">
      <dgm:prSet/>
      <dgm:spPr/>
      <dgm:t>
        <a:bodyPr/>
        <a:lstStyle/>
        <a:p>
          <a:endParaRPr lang="en-GB"/>
        </a:p>
      </dgm:t>
    </dgm:pt>
    <dgm:pt modelId="{533FCE26-00CF-4653-80B3-A2440E6E8618}" type="sibTrans" cxnId="{8760A086-1238-4708-B9FE-473216C323FA}">
      <dgm:prSet/>
      <dgm:spPr/>
      <dgm:t>
        <a:bodyPr/>
        <a:lstStyle/>
        <a:p>
          <a:endParaRPr lang="en-GB"/>
        </a:p>
      </dgm:t>
    </dgm:pt>
    <dgm:pt modelId="{116286FB-E526-4CC4-B3A4-B3368AD12F5B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Anti-western conspiracy theories</a:t>
          </a:r>
          <a:endParaRPr lang="en-GB" dirty="0">
            <a:solidFill>
              <a:schemeClr val="tx1"/>
            </a:solidFill>
          </a:endParaRPr>
        </a:p>
      </dgm:t>
    </dgm:pt>
    <dgm:pt modelId="{241D9E18-328B-44D7-AF56-BD68017B727A}" type="parTrans" cxnId="{C95CB433-DD8F-4BC0-A3AF-456375AE5168}">
      <dgm:prSet/>
      <dgm:spPr/>
      <dgm:t>
        <a:bodyPr/>
        <a:lstStyle/>
        <a:p>
          <a:endParaRPr lang="en-GB"/>
        </a:p>
      </dgm:t>
    </dgm:pt>
    <dgm:pt modelId="{ABAEAA6D-B36F-46AD-9B33-28765FDD48AF}" type="sibTrans" cxnId="{C95CB433-DD8F-4BC0-A3AF-456375AE5168}">
      <dgm:prSet/>
      <dgm:spPr/>
      <dgm:t>
        <a:bodyPr/>
        <a:lstStyle/>
        <a:p>
          <a:endParaRPr lang="en-GB"/>
        </a:p>
      </dgm:t>
    </dgm:pt>
    <dgm:pt modelId="{C9ADCDCA-2C97-455A-AF9A-2A5AF9FA4884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Violent </a:t>
          </a:r>
          <a:r>
            <a:rPr lang="en-GB" dirty="0" err="1" smtClean="0">
              <a:solidFill>
                <a:schemeClr val="tx1"/>
              </a:solidFill>
            </a:rPr>
            <a:t>Jihadism</a:t>
          </a:r>
          <a:endParaRPr lang="en-GB" dirty="0">
            <a:solidFill>
              <a:schemeClr val="tx1"/>
            </a:solidFill>
          </a:endParaRPr>
        </a:p>
      </dgm:t>
    </dgm:pt>
    <dgm:pt modelId="{A087F6CA-A3F0-4FEE-A32D-4F565880D612}" type="parTrans" cxnId="{6B32990E-FE9B-4B55-B399-EB6E6FC53880}">
      <dgm:prSet/>
      <dgm:spPr/>
      <dgm:t>
        <a:bodyPr/>
        <a:lstStyle/>
        <a:p>
          <a:endParaRPr lang="en-GB"/>
        </a:p>
      </dgm:t>
    </dgm:pt>
    <dgm:pt modelId="{E27BBC4B-E304-44DA-BFC1-972787A6B7A8}" type="sibTrans" cxnId="{6B32990E-FE9B-4B55-B399-EB6E6FC53880}">
      <dgm:prSet/>
      <dgm:spPr/>
      <dgm:t>
        <a:bodyPr/>
        <a:lstStyle/>
        <a:p>
          <a:endParaRPr lang="en-GB"/>
        </a:p>
      </dgm:t>
    </dgm:pt>
    <dgm:pt modelId="{603BB696-8C37-45DC-8FBA-E37904903B94}" type="pres">
      <dgm:prSet presAssocID="{914B2C00-B808-4C5C-B7E1-5732F8C5E454}" presName="Name0" presStyleCnt="0">
        <dgm:presLayoutVars>
          <dgm:dir/>
          <dgm:resizeHandles val="exact"/>
        </dgm:presLayoutVars>
      </dgm:prSet>
      <dgm:spPr/>
    </dgm:pt>
    <dgm:pt modelId="{10F88724-7CC1-4848-A036-CC1E51A35F56}" type="pres">
      <dgm:prSet presAssocID="{7489480A-242C-4873-824F-3331F08E1A76}" presName="twoplus" presStyleLbl="node1" presStyleIdx="0" presStyleCnt="3" custScaleY="1630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0CD774-B53D-4616-8258-4CB1BC7CE0C2}" type="pres">
      <dgm:prSet presAssocID="{116286FB-E526-4CC4-B3A4-B3368AD12F5B}" presName="twoplus" presStyleLbl="node1" presStyleIdx="1" presStyleCnt="3" custScaleY="1922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34797F-6130-4227-928B-C9ACA22A6268}" type="pres">
      <dgm:prSet presAssocID="{C9ADCDCA-2C97-455A-AF9A-2A5AF9FA4884}" presName="twoplus" presStyleLbl="node1" presStyleIdx="2" presStyleCnt="3" custScaleY="2085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B32990E-FE9B-4B55-B399-EB6E6FC53880}" srcId="{914B2C00-B808-4C5C-B7E1-5732F8C5E454}" destId="{C9ADCDCA-2C97-455A-AF9A-2A5AF9FA4884}" srcOrd="2" destOrd="0" parTransId="{A087F6CA-A3F0-4FEE-A32D-4F565880D612}" sibTransId="{E27BBC4B-E304-44DA-BFC1-972787A6B7A8}"/>
    <dgm:cxn modelId="{C95CB433-DD8F-4BC0-A3AF-456375AE5168}" srcId="{914B2C00-B808-4C5C-B7E1-5732F8C5E454}" destId="{116286FB-E526-4CC4-B3A4-B3368AD12F5B}" srcOrd="1" destOrd="0" parTransId="{241D9E18-328B-44D7-AF56-BD68017B727A}" sibTransId="{ABAEAA6D-B36F-46AD-9B33-28765FDD48AF}"/>
    <dgm:cxn modelId="{8760A086-1238-4708-B9FE-473216C323FA}" srcId="{914B2C00-B808-4C5C-B7E1-5732F8C5E454}" destId="{7489480A-242C-4873-824F-3331F08E1A76}" srcOrd="0" destOrd="0" parTransId="{7FFC8FB5-C0C3-4736-849A-78162F173FE0}" sibTransId="{533FCE26-00CF-4653-80B3-A2440E6E8618}"/>
    <dgm:cxn modelId="{CD3512C8-954C-4B02-9998-C16B6161E5E5}" type="presOf" srcId="{914B2C00-B808-4C5C-B7E1-5732F8C5E454}" destId="{603BB696-8C37-45DC-8FBA-E37904903B94}" srcOrd="0" destOrd="0" presId="urn:diagrams.loki3.com/TabbedArc+Icon"/>
    <dgm:cxn modelId="{2EAA505F-9E8C-4F37-82B7-6CB2F41B3404}" type="presOf" srcId="{C9ADCDCA-2C97-455A-AF9A-2A5AF9FA4884}" destId="{1134797F-6130-4227-928B-C9ACA22A6268}" srcOrd="0" destOrd="0" presId="urn:diagrams.loki3.com/TabbedArc+Icon"/>
    <dgm:cxn modelId="{464F3059-E0AF-491D-A7D4-D591761AFF06}" type="presOf" srcId="{7489480A-242C-4873-824F-3331F08E1A76}" destId="{10F88724-7CC1-4848-A036-CC1E51A35F56}" srcOrd="0" destOrd="0" presId="urn:diagrams.loki3.com/TabbedArc+Icon"/>
    <dgm:cxn modelId="{00844934-06CC-4ACE-BE0F-22D35467C5F1}" type="presOf" srcId="{116286FB-E526-4CC4-B3A4-B3368AD12F5B}" destId="{DA0CD774-B53D-4616-8258-4CB1BC7CE0C2}" srcOrd="0" destOrd="0" presId="urn:diagrams.loki3.com/TabbedArc+Icon"/>
    <dgm:cxn modelId="{ACC9E8C7-83DE-4C6D-B551-D1581C0A3984}" type="presParOf" srcId="{603BB696-8C37-45DC-8FBA-E37904903B94}" destId="{10F88724-7CC1-4848-A036-CC1E51A35F56}" srcOrd="0" destOrd="0" presId="urn:diagrams.loki3.com/TabbedArc+Icon"/>
    <dgm:cxn modelId="{6CFC7E78-45EC-4196-B0F3-798BBBEC1D63}" type="presParOf" srcId="{603BB696-8C37-45DC-8FBA-E37904903B94}" destId="{DA0CD774-B53D-4616-8258-4CB1BC7CE0C2}" srcOrd="1" destOrd="0" presId="urn:diagrams.loki3.com/TabbedArc+Icon"/>
    <dgm:cxn modelId="{3DDA7904-45E2-490D-B5E7-E06DE6242922}" type="presParOf" srcId="{603BB696-8C37-45DC-8FBA-E37904903B94}" destId="{1134797F-6130-4227-928B-C9ACA22A6268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97025-BC4B-4EAA-BFAB-1CD5CD1F7575}">
      <dsp:nvSpPr>
        <dsp:cNvPr id="0" name=""/>
        <dsp:cNvSpPr/>
      </dsp:nvSpPr>
      <dsp:spPr>
        <a:xfrm rot="19200000">
          <a:off x="1761" y="1976426"/>
          <a:ext cx="2603592" cy="1692335"/>
        </a:xfrm>
        <a:prstGeom prst="round2SameRect">
          <a:avLst/>
        </a:prstGeom>
        <a:solidFill>
          <a:srgbClr val="FFFF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54610" rIns="16383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smtClean="0">
              <a:solidFill>
                <a:schemeClr val="tx1"/>
              </a:solidFill>
            </a:rPr>
            <a:t>UKIP voter</a:t>
          </a:r>
          <a:endParaRPr lang="en-GB" sz="4300" kern="1200" dirty="0">
            <a:solidFill>
              <a:schemeClr val="tx1"/>
            </a:solidFill>
          </a:endParaRPr>
        </a:p>
      </dsp:txBody>
      <dsp:txXfrm>
        <a:off x="110925" y="2049375"/>
        <a:ext cx="2438366" cy="1609722"/>
      </dsp:txXfrm>
    </dsp:sp>
    <dsp:sp modelId="{757FD35B-6139-44C1-ABB9-968BAC73FB18}">
      <dsp:nvSpPr>
        <dsp:cNvPr id="0" name=""/>
        <dsp:cNvSpPr/>
      </dsp:nvSpPr>
      <dsp:spPr>
        <a:xfrm>
          <a:off x="2950322" y="903238"/>
          <a:ext cx="2603592" cy="1692335"/>
        </a:xfrm>
        <a:prstGeom prst="round2SameRect">
          <a:avLst/>
        </a:prstGeom>
        <a:solidFill>
          <a:srgbClr val="FFC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54610" rIns="16383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smtClean="0">
              <a:solidFill>
                <a:schemeClr val="tx1"/>
              </a:solidFill>
            </a:rPr>
            <a:t>EDL activist</a:t>
          </a:r>
          <a:endParaRPr lang="en-GB" sz="4300" kern="1200" dirty="0">
            <a:solidFill>
              <a:schemeClr val="tx1"/>
            </a:solidFill>
          </a:endParaRPr>
        </a:p>
      </dsp:txBody>
      <dsp:txXfrm>
        <a:off x="3032935" y="985851"/>
        <a:ext cx="2438366" cy="1609722"/>
      </dsp:txXfrm>
    </dsp:sp>
    <dsp:sp modelId="{B326ABB4-0063-4470-A331-2CA8DF7FC70A}">
      <dsp:nvSpPr>
        <dsp:cNvPr id="0" name=""/>
        <dsp:cNvSpPr/>
      </dsp:nvSpPr>
      <dsp:spPr>
        <a:xfrm rot="2400000">
          <a:off x="5898883" y="1976426"/>
          <a:ext cx="2603592" cy="1692335"/>
        </a:xfrm>
        <a:prstGeom prst="round2SameRect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54610" rIns="16383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err="1" smtClean="0">
              <a:solidFill>
                <a:schemeClr val="tx1"/>
              </a:solidFill>
            </a:rPr>
            <a:t>NeoNazi</a:t>
          </a:r>
          <a:r>
            <a:rPr lang="en-GB" sz="4300" kern="1200" dirty="0" smtClean="0">
              <a:solidFill>
                <a:schemeClr val="tx1"/>
              </a:solidFill>
            </a:rPr>
            <a:t> terrorist</a:t>
          </a:r>
          <a:endParaRPr lang="en-GB" sz="4300" kern="1200" dirty="0">
            <a:solidFill>
              <a:schemeClr val="tx1"/>
            </a:solidFill>
          </a:endParaRPr>
        </a:p>
      </dsp:txBody>
      <dsp:txXfrm>
        <a:off x="5954945" y="2049375"/>
        <a:ext cx="2438366" cy="1609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D7CCC-2AE6-4B0A-B6B7-5EC9352F61E7}">
      <dsp:nvSpPr>
        <dsp:cNvPr id="0" name=""/>
        <dsp:cNvSpPr/>
      </dsp:nvSpPr>
      <dsp:spPr>
        <a:xfrm>
          <a:off x="340169" y="1943099"/>
          <a:ext cx="7823898" cy="685800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88724-7CC1-4848-A036-CC1E51A35F56}">
      <dsp:nvSpPr>
        <dsp:cNvPr id="0" name=""/>
        <dsp:cNvSpPr/>
      </dsp:nvSpPr>
      <dsp:spPr>
        <a:xfrm rot="19200000">
          <a:off x="937" y="1655467"/>
          <a:ext cx="2160210" cy="2289670"/>
        </a:xfrm>
        <a:prstGeom prst="round2SameRect">
          <a:avLst/>
        </a:prstGeom>
        <a:solidFill>
          <a:srgbClr val="FFFF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34290" rIns="10287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>
              <a:solidFill>
                <a:schemeClr val="tx1"/>
              </a:solidFill>
            </a:rPr>
            <a:t>Concern with anti-Muslim prejudice</a:t>
          </a:r>
          <a:endParaRPr lang="en-GB" sz="2700" kern="1200" dirty="0">
            <a:solidFill>
              <a:schemeClr val="tx1"/>
            </a:solidFill>
          </a:endParaRPr>
        </a:p>
      </dsp:txBody>
      <dsp:txXfrm>
        <a:off x="140282" y="1748584"/>
        <a:ext cx="1949304" cy="2184217"/>
      </dsp:txXfrm>
    </dsp:sp>
    <dsp:sp modelId="{DA0CD774-B53D-4616-8258-4CB1BC7CE0C2}">
      <dsp:nvSpPr>
        <dsp:cNvPr id="0" name=""/>
        <dsp:cNvSpPr/>
      </dsp:nvSpPr>
      <dsp:spPr>
        <a:xfrm>
          <a:off x="2447894" y="560202"/>
          <a:ext cx="2160210" cy="2698962"/>
        </a:xfrm>
        <a:prstGeom prst="round2SameRect">
          <a:avLst/>
        </a:prstGeom>
        <a:solidFill>
          <a:srgbClr val="FFC000"/>
        </a:solidFill>
        <a:ln w="11429" cap="flat" cmpd="sng" algn="ctr">
          <a:solidFill>
            <a:srgbClr val="FFC0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34290" rIns="10287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>
              <a:solidFill>
                <a:schemeClr val="tx1"/>
              </a:solidFill>
            </a:rPr>
            <a:t>Anti-western conspiracy theories</a:t>
          </a:r>
          <a:endParaRPr lang="en-GB" sz="2700" kern="1200" dirty="0">
            <a:solidFill>
              <a:schemeClr val="tx1"/>
            </a:solidFill>
          </a:endParaRPr>
        </a:p>
      </dsp:txBody>
      <dsp:txXfrm>
        <a:off x="2553347" y="665655"/>
        <a:ext cx="1949304" cy="2593509"/>
      </dsp:txXfrm>
    </dsp:sp>
    <dsp:sp modelId="{1134797F-6130-4227-928B-C9ACA22A6268}">
      <dsp:nvSpPr>
        <dsp:cNvPr id="0" name=""/>
        <dsp:cNvSpPr/>
      </dsp:nvSpPr>
      <dsp:spPr>
        <a:xfrm rot="2400000">
          <a:off x="4894851" y="1336272"/>
          <a:ext cx="2160210" cy="2928061"/>
        </a:xfrm>
        <a:prstGeom prst="round2SameRect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34290" rIns="10287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>
              <a:solidFill>
                <a:schemeClr val="tx1"/>
              </a:solidFill>
            </a:rPr>
            <a:t>Violent </a:t>
          </a:r>
          <a:r>
            <a:rPr lang="en-GB" sz="2700" kern="1200" dirty="0" err="1" smtClean="0">
              <a:solidFill>
                <a:schemeClr val="tx1"/>
              </a:solidFill>
            </a:rPr>
            <a:t>Jihadism</a:t>
          </a:r>
          <a:endParaRPr lang="en-GB" sz="2700" kern="1200" dirty="0">
            <a:solidFill>
              <a:schemeClr val="tx1"/>
            </a:solidFill>
          </a:endParaRPr>
        </a:p>
      </dsp:txBody>
      <dsp:txXfrm>
        <a:off x="4966412" y="1429389"/>
        <a:ext cx="1949304" cy="2822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5FB67-B180-486E-B661-0637BB630728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7CE6B-DD00-47D4-A691-7277CDE62B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673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F34FBF-B769-47AD-B52E-D24570B2C9E5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1641DE-789A-41FF-9EAC-AFBE69220E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Professor Barry Richards</a:t>
            </a:r>
          </a:p>
          <a:p>
            <a:r>
              <a:rPr lang="en-GB" dirty="0" smtClean="0"/>
              <a:t>Bournemouth university</a:t>
            </a:r>
          </a:p>
          <a:p>
            <a:endParaRPr lang="en-GB" dirty="0"/>
          </a:p>
          <a:p>
            <a:r>
              <a:rPr lang="en-GB" i="1" dirty="0" smtClean="0"/>
              <a:t>PSA Greek politics specialist group workshop,  20 </a:t>
            </a:r>
            <a:r>
              <a:rPr lang="en-GB" i="1" dirty="0" err="1" smtClean="0"/>
              <a:t>june</a:t>
            </a:r>
            <a:r>
              <a:rPr lang="en-GB" i="1" dirty="0" smtClean="0"/>
              <a:t> 2014</a:t>
            </a:r>
          </a:p>
          <a:p>
            <a:r>
              <a:rPr lang="en-GB" i="1" dirty="0" smtClean="0"/>
              <a:t>Canada water library</a:t>
            </a:r>
          </a:p>
          <a:p>
            <a:r>
              <a:rPr lang="en-GB" i="1" dirty="0" err="1" smtClean="0"/>
              <a:t>london</a:t>
            </a: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On the psychology of violent extremism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6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Humiliation/shame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3600" dirty="0" smtClean="0"/>
              <a:t>Retribution/retaliation/revenge</a:t>
            </a:r>
          </a:p>
          <a:p>
            <a:endParaRPr lang="en-GB" sz="3600" dirty="0" smtClean="0"/>
          </a:p>
          <a:p>
            <a:pPr marL="0" indent="0">
              <a:buNone/>
            </a:pPr>
            <a:r>
              <a:rPr lang="en-GB" sz="3600" dirty="0"/>
              <a:t>e</a:t>
            </a:r>
            <a:r>
              <a:rPr lang="en-GB" sz="3600" dirty="0" smtClean="0"/>
              <a:t>.g. non-ideological ‘rampage’ killers;</a:t>
            </a:r>
          </a:p>
          <a:p>
            <a:pPr marL="0" indent="0">
              <a:buNone/>
            </a:pPr>
            <a:r>
              <a:rPr lang="en-GB" sz="3600" dirty="0"/>
              <a:t> </a:t>
            </a:r>
            <a:r>
              <a:rPr lang="en-GB" sz="3600" dirty="0" smtClean="0"/>
              <a:t>       jihadi and neo-Nazi terrorists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1495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Georgia" pitchFamily="18" charset="0"/>
              </a:rPr>
              <a:t>Humiliated states of mind: origins</a:t>
            </a:r>
            <a:endParaRPr lang="en-GB" sz="3600" dirty="0">
              <a:latin typeface="Georgia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08333" y="2132856"/>
            <a:ext cx="2292427" cy="1509757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Type 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Adult experience of humiliation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95524" y="3839345"/>
            <a:ext cx="2304256" cy="144016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Type B </a:t>
            </a:r>
          </a:p>
          <a:p>
            <a:pPr algn="ctr"/>
            <a:r>
              <a:rPr lang="en-GB" dirty="0" smtClean="0"/>
              <a:t>Childhood experience of humiliation</a:t>
            </a:r>
            <a:endParaRPr lang="en-GB" dirty="0"/>
          </a:p>
        </p:txBody>
      </p:sp>
      <p:sp>
        <p:nvSpPr>
          <p:cNvPr id="23" name="Right Arrow Callout 22"/>
          <p:cNvSpPr/>
          <p:nvPr/>
        </p:nvSpPr>
        <p:spPr>
          <a:xfrm>
            <a:off x="3557973" y="2132856"/>
            <a:ext cx="2858615" cy="316835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Adult sense of humiliation</a:t>
            </a:r>
            <a:endParaRPr lang="en-GB" sz="2400" dirty="0"/>
          </a:p>
        </p:txBody>
      </p:sp>
      <p:sp>
        <p:nvSpPr>
          <p:cNvPr id="28" name="Right Arrow 27"/>
          <p:cNvSpPr/>
          <p:nvPr/>
        </p:nvSpPr>
        <p:spPr>
          <a:xfrm>
            <a:off x="2979071" y="2663385"/>
            <a:ext cx="1068106" cy="6561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ight Arrow 29"/>
          <p:cNvSpPr/>
          <p:nvPr/>
        </p:nvSpPr>
        <p:spPr>
          <a:xfrm>
            <a:off x="2979071" y="4365104"/>
            <a:ext cx="1068106" cy="7006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owchart: Process 30"/>
          <p:cNvSpPr/>
          <p:nvPr/>
        </p:nvSpPr>
        <p:spPr>
          <a:xfrm>
            <a:off x="6416588" y="1746918"/>
            <a:ext cx="1971836" cy="3528392"/>
          </a:xfrm>
          <a:prstGeom prst="flowChartProcess">
            <a:avLst/>
          </a:prstGeom>
          <a:gradFill>
            <a:gsLst>
              <a:gs pos="0">
                <a:srgbClr val="FFFF00"/>
              </a:gs>
              <a:gs pos="97000">
                <a:srgbClr val="FF00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Belief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(perhaps delusional) in </a:t>
            </a:r>
            <a:r>
              <a:rPr lang="en-GB" sz="2400" dirty="0" err="1" smtClean="0">
                <a:solidFill>
                  <a:schemeClr val="tx1"/>
                </a:solidFill>
              </a:rPr>
              <a:t>ongoing</a:t>
            </a:r>
            <a:r>
              <a:rPr lang="en-GB" sz="2400" dirty="0" smtClean="0">
                <a:solidFill>
                  <a:schemeClr val="tx1"/>
                </a:solidFill>
              </a:rPr>
              <a:t> humiliation of self and/or others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6416588" y="5445224"/>
            <a:ext cx="1971836" cy="648072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+ omnipotence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 &gt; terror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-324544" y="76470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9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3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Assumptions of continuity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852936"/>
            <a:ext cx="2821434" cy="187220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852936"/>
            <a:ext cx="1390476" cy="1915368"/>
          </a:xfrm>
        </p:spPr>
      </p:pic>
    </p:spTree>
    <p:extLst>
      <p:ext uri="{BB962C8B-B14F-4D97-AF65-F5344CB8AC3E}">
        <p14:creationId xmlns:p14="http://schemas.microsoft.com/office/powerpoint/2010/main" val="266608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>
                <a:latin typeface="Georgia" pitchFamily="18" charset="0"/>
              </a:rPr>
              <a:t>Discontinuum</a:t>
            </a:r>
            <a:endParaRPr lang="en-GB" sz="3600" dirty="0">
              <a:latin typeface="Georg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463876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4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Georgia" pitchFamily="18" charset="0"/>
              </a:rPr>
              <a:t>Another </a:t>
            </a:r>
            <a:r>
              <a:rPr lang="en-GB" sz="3600" dirty="0" err="1" smtClean="0">
                <a:latin typeface="Georgia" pitchFamily="18" charset="0"/>
              </a:rPr>
              <a:t>discontinuum</a:t>
            </a:r>
            <a:endParaRPr lang="en-GB" sz="3600" dirty="0">
              <a:latin typeface="Georg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684027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7668653"/>
              </p:ext>
            </p:extLst>
          </p:nvPr>
        </p:nvGraphicFramePr>
        <p:xfrm>
          <a:off x="971600" y="1340768"/>
          <a:ext cx="7056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912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Georgia" pitchFamily="18" charset="0"/>
              </a:rPr>
              <a:t>Psychosocial analysis</a:t>
            </a:r>
            <a:endParaRPr lang="en-GB" sz="36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>
                <a:latin typeface="Georgia" pitchFamily="18" charset="0"/>
              </a:rPr>
              <a:t>Societal context always in interaction with psychic interiority</a:t>
            </a:r>
          </a:p>
          <a:p>
            <a:pPr>
              <a:buNone/>
            </a:pPr>
            <a:r>
              <a:rPr lang="en-GB" dirty="0" smtClean="0">
                <a:latin typeface="Georgia" pitchFamily="18" charset="0"/>
              </a:rPr>
              <a:t>Example: the manufacture of dissent, as in media content &gt; generation of Type A humiliation &gt; potential for toxic mobilisation of Type B humiliation</a:t>
            </a:r>
          </a:p>
          <a:p>
            <a:pPr algn="ctr">
              <a:buNone/>
            </a:pPr>
            <a:r>
              <a:rPr lang="en-GB" dirty="0" smtClean="0">
                <a:latin typeface="Georgia" pitchFamily="18" charset="0"/>
              </a:rPr>
              <a:t>***</a:t>
            </a:r>
          </a:p>
          <a:p>
            <a:pPr algn="ctr">
              <a:buNone/>
            </a:pPr>
            <a:endParaRPr lang="en-GB" dirty="0" smtClean="0">
              <a:latin typeface="Georgia" pitchFamily="18" charset="0"/>
            </a:endParaRPr>
          </a:p>
          <a:p>
            <a:pPr>
              <a:buNone/>
            </a:pPr>
            <a:r>
              <a:rPr lang="en-GB" dirty="0" smtClean="0">
                <a:latin typeface="Georgia" pitchFamily="18" charset="0"/>
              </a:rPr>
              <a:t>Professor Barry Richards</a:t>
            </a:r>
          </a:p>
          <a:p>
            <a:pPr>
              <a:buNone/>
            </a:pPr>
            <a:r>
              <a:rPr lang="en-GB" dirty="0" err="1" smtClean="0">
                <a:latin typeface="Georgia" pitchFamily="18" charset="0"/>
              </a:rPr>
              <a:t>brichards@bmth.ac.uk</a:t>
            </a:r>
            <a:endParaRPr lang="en-GB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Georgia" pitchFamily="18" charset="0"/>
              </a:rPr>
              <a:t>Some reading</a:t>
            </a:r>
            <a:endParaRPr lang="en-GB" sz="36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Lankford, A. and Hakim, N. (2011) From Columbine to Palestine: A comparative analysis of rampage shooters in the United States and volunteer suicide bombers in the Middle East. </a:t>
            </a:r>
            <a:r>
              <a:rPr lang="en-GB" sz="2000" i="1" dirty="0"/>
              <a:t>Aggression and Violent Behaviour</a:t>
            </a:r>
            <a:r>
              <a:rPr lang="en-GB" sz="2000" dirty="0"/>
              <a:t> 16, 98-107.</a:t>
            </a:r>
          </a:p>
          <a:p>
            <a:r>
              <a:rPr lang="en-GB" sz="2000" dirty="0" smtClean="0">
                <a:latin typeface="Georgia" pitchFamily="18" charset="0"/>
              </a:rPr>
              <a:t>Richards, B. </a:t>
            </a:r>
            <a:r>
              <a:rPr lang="en-GB" sz="2000" dirty="0">
                <a:latin typeface="Georgia" pitchFamily="18" charset="0"/>
              </a:rPr>
              <a:t>(</a:t>
            </a:r>
            <a:r>
              <a:rPr lang="en-GB" sz="2000" dirty="0" smtClean="0"/>
              <a:t>2009)  </a:t>
            </a:r>
            <a:r>
              <a:rPr lang="en-GB" sz="2000" dirty="0"/>
              <a:t>‘Explosive humiliation and news media.’ In Day </a:t>
            </a:r>
            <a:r>
              <a:rPr lang="en-GB" sz="2000" dirty="0" err="1"/>
              <a:t>Sclater</a:t>
            </a:r>
            <a:r>
              <a:rPr lang="en-GB" sz="2000" dirty="0"/>
              <a:t>, S., et al. (eds.), </a:t>
            </a:r>
            <a:r>
              <a:rPr lang="en-GB" sz="2000" i="1" dirty="0"/>
              <a:t>Emotion</a:t>
            </a:r>
            <a:r>
              <a:rPr lang="en-GB" sz="2000" i="1" dirty="0" smtClean="0"/>
              <a:t>: </a:t>
            </a:r>
            <a:r>
              <a:rPr lang="en-GB" sz="2000" i="1" dirty="0"/>
              <a:t>Psychosocial Perspectives</a:t>
            </a:r>
            <a:r>
              <a:rPr lang="en-GB" sz="2000" dirty="0"/>
              <a:t>.  Basingstoke, Palgrave Macmillan, 59-71. </a:t>
            </a:r>
            <a:endParaRPr lang="en-GB" sz="2000" dirty="0" smtClean="0">
              <a:latin typeface="Georgia" pitchFamily="18" charset="0"/>
            </a:endParaRPr>
          </a:p>
          <a:p>
            <a:r>
              <a:rPr lang="en-GB" sz="2000" dirty="0" smtClean="0">
                <a:latin typeface="Georgia" pitchFamily="18" charset="0"/>
              </a:rPr>
              <a:t>Richards, B. (2014) </a:t>
            </a:r>
            <a:r>
              <a:rPr lang="en-GB" sz="2000" dirty="0"/>
              <a:t>‘Extreme nationalism and the hatred of the liberal state’, in N. </a:t>
            </a:r>
            <a:r>
              <a:rPr lang="en-GB" sz="2000" dirty="0" err="1"/>
              <a:t>Demertzis</a:t>
            </a:r>
            <a:r>
              <a:rPr lang="en-GB" sz="2000" dirty="0"/>
              <a:t>, ed., </a:t>
            </a:r>
            <a:r>
              <a:rPr lang="en-GB" sz="2000" i="1" dirty="0" smtClean="0"/>
              <a:t>Emotions </a:t>
            </a:r>
            <a:r>
              <a:rPr lang="en-GB" sz="2000" i="1" dirty="0"/>
              <a:t>in Politics: The </a:t>
            </a:r>
            <a:r>
              <a:rPr lang="en-GB" sz="2000" i="1" dirty="0" smtClean="0"/>
              <a:t>Affect </a:t>
            </a:r>
            <a:r>
              <a:rPr lang="en-GB" sz="2000" i="1" dirty="0"/>
              <a:t>Dimension in Political Tension</a:t>
            </a:r>
            <a:r>
              <a:rPr lang="en-GB" sz="2000" dirty="0"/>
              <a:t>. Basingstoke: </a:t>
            </a:r>
            <a:r>
              <a:rPr lang="en-GB" sz="2000" dirty="0" smtClean="0"/>
              <a:t>Palgrave Macmillan, 124-142.</a:t>
            </a:r>
          </a:p>
          <a:p>
            <a:r>
              <a:rPr lang="en-GB" sz="2000" dirty="0" smtClean="0">
                <a:latin typeface="Georgia" pitchFamily="18" charset="0"/>
              </a:rPr>
              <a:t>Richards, B. (in press) ‘What drove Anders </a:t>
            </a:r>
            <a:r>
              <a:rPr lang="en-GB" sz="2000" dirty="0" err="1" smtClean="0">
                <a:latin typeface="Georgia" pitchFamily="18" charset="0"/>
              </a:rPr>
              <a:t>Breivik</a:t>
            </a:r>
            <a:r>
              <a:rPr lang="en-GB" sz="2000" dirty="0" smtClean="0">
                <a:latin typeface="Georgia" pitchFamily="18" charset="0"/>
              </a:rPr>
              <a:t>?’ </a:t>
            </a:r>
            <a:r>
              <a:rPr lang="en-GB" sz="2000" i="1" dirty="0" smtClean="0">
                <a:latin typeface="Georgia" pitchFamily="18" charset="0"/>
              </a:rPr>
              <a:t>Contexts  </a:t>
            </a:r>
            <a:r>
              <a:rPr lang="en-GB" sz="2000" dirty="0" smtClean="0">
                <a:latin typeface="Georgia" pitchFamily="18" charset="0"/>
              </a:rPr>
              <a:t>(journal of the American Sociological Association)</a:t>
            </a:r>
            <a:r>
              <a:rPr lang="en-GB" sz="2000" i="1" dirty="0" smtClean="0">
                <a:latin typeface="Georgia" pitchFamily="18" charset="0"/>
              </a:rPr>
              <a:t>, </a:t>
            </a:r>
            <a:r>
              <a:rPr lang="en-GB" sz="2000" dirty="0" smtClean="0">
                <a:latin typeface="Georgia" pitchFamily="18" charset="0"/>
              </a:rPr>
              <a:t> forthcoming.</a:t>
            </a:r>
          </a:p>
          <a:p>
            <a:r>
              <a:rPr lang="en-GB" sz="2000" dirty="0" err="1"/>
              <a:t>Volkan</a:t>
            </a:r>
            <a:r>
              <a:rPr lang="en-GB" sz="2000" dirty="0"/>
              <a:t>, V. (2004) </a:t>
            </a:r>
            <a:r>
              <a:rPr lang="en-GB" sz="2000" i="1" dirty="0"/>
              <a:t>Blind Trust. Large groups and their leaders in times of crisis and terror.</a:t>
            </a:r>
            <a:r>
              <a:rPr lang="en-GB" sz="2000" dirty="0"/>
              <a:t> Charlottesville, VA: Pitchstone.</a:t>
            </a:r>
          </a:p>
          <a:p>
            <a:endParaRPr lang="en-GB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1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308</TotalTime>
  <Words>321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On the psychology of violent extremism</vt:lpstr>
      <vt:lpstr>Humiliation/shame</vt:lpstr>
      <vt:lpstr>Humiliated states of mind: origins</vt:lpstr>
      <vt:lpstr>Assumptions of continuity</vt:lpstr>
      <vt:lpstr>Discontinuum</vt:lpstr>
      <vt:lpstr>Another discontinuum</vt:lpstr>
      <vt:lpstr>Psychosocial analysis</vt:lpstr>
      <vt:lpstr>Some reading</vt:lpstr>
    </vt:vector>
  </TitlesOfParts>
  <Company>Bournemouth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psychology of violent extremism</dc:title>
  <dc:creator>Barry,Richards</dc:creator>
  <cp:lastModifiedBy>Roman</cp:lastModifiedBy>
  <cp:revision>16</cp:revision>
  <cp:lastPrinted>2014-06-17T17:25:35Z</cp:lastPrinted>
  <dcterms:created xsi:type="dcterms:W3CDTF">2014-06-19T18:23:49Z</dcterms:created>
  <dcterms:modified xsi:type="dcterms:W3CDTF">2014-06-28T19:12:21Z</dcterms:modified>
</cp:coreProperties>
</file>